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70" r:id="rId10"/>
    <p:sldId id="271" r:id="rId11"/>
    <p:sldId id="273" r:id="rId12"/>
    <p:sldId id="274" r:id="rId13"/>
    <p:sldId id="289" r:id="rId14"/>
    <p:sldId id="287" r:id="rId15"/>
    <p:sldId id="284" r:id="rId16"/>
    <p:sldId id="277" r:id="rId17"/>
    <p:sldId id="265" r:id="rId18"/>
    <p:sldId id="264" r:id="rId19"/>
    <p:sldId id="266" r:id="rId20"/>
    <p:sldId id="267" r:id="rId21"/>
    <p:sldId id="278" r:id="rId22"/>
    <p:sldId id="269" r:id="rId23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77" autoAdjust="0"/>
    <p:restoredTop sz="94660"/>
  </p:normalViewPr>
  <p:slideViewPr>
    <p:cSldViewPr>
      <p:cViewPr>
        <p:scale>
          <a:sx n="74" d="100"/>
          <a:sy n="74" d="100"/>
        </p:scale>
        <p:origin x="-4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EE2E37DE-D2FC-49B9-BF30-598778765DB3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E45B544F-05A7-4278-AB19-DAB7873093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8A22BA5D-EEC4-40A1-A2E9-E1AE7B2C91B7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C9D1E203-C956-4802-B9A1-F6F8E93A1C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1E203-C956-4802-B9A1-F6F8E93A1C4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342951-E237-4119-B6C8-77C855C38DE5}" type="datetimeFigureOut">
              <a:rPr kumimoji="1" lang="ja-JP" altLang="en-US" smtClean="0"/>
              <a:pPr/>
              <a:t>2007/2/15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90CE13-E43B-4315-B258-113A1C9B5C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oorgod.org/sudok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oorgod.org/sudok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数独の解生成と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解に対する番号付け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80202" y="4033854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dirty="0" smtClean="0">
                <a:solidFill>
                  <a:schemeClr val="tx1"/>
                </a:solidFill>
              </a:rPr>
              <a:t>理学部　情報科学科</a:t>
            </a: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渡辺研究室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400" dirty="0">
                <a:solidFill>
                  <a:schemeClr val="tx1"/>
                </a:solidFill>
              </a:rPr>
              <a:t>戸神星也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314292" y="1428736"/>
            <a:ext cx="4686336" cy="85725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l"/>
            </a:pPr>
            <a:r>
              <a:rPr kumimoji="1" lang="ja-JP" altLang="en-US" dirty="0" smtClean="0"/>
              <a:t>左上ブロックに注目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同型変換</a:t>
            </a:r>
            <a:r>
              <a:rPr kumimoji="1" lang="en-US" altLang="ja-JP" dirty="0" smtClean="0"/>
              <a:t>(Ⅰ) [Jarvis,2006]</a:t>
            </a:r>
            <a:endParaRPr kumimoji="1" lang="ja-JP" altLang="en-US" dirty="0"/>
          </a:p>
        </p:txBody>
      </p:sp>
      <p:pic>
        <p:nvPicPr>
          <p:cNvPr id="4098" name="Picture 2" descr="C:\cygwin\home\seiya\tex\soturon-ppt\sudoku3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30974"/>
            <a:ext cx="3286148" cy="3286148"/>
          </a:xfrm>
          <a:prstGeom prst="rect">
            <a:avLst/>
          </a:prstGeom>
          <a:noFill/>
        </p:spPr>
      </p:pic>
      <p:pic>
        <p:nvPicPr>
          <p:cNvPr id="4099" name="Picture 3" descr="C:\cygwin\home\seiya\tex\soturon-ppt\sudoku3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30974"/>
            <a:ext cx="3286148" cy="3286148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285852" y="2702478"/>
            <a:ext cx="185738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kumimoji="1" lang="ja-JP" alt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57884" y="2702478"/>
            <a:ext cx="21082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ja-JP" alt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14480" y="563143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Ｘ</a:t>
            </a:r>
            <a:r>
              <a:rPr kumimoji="1" lang="ja-JP" altLang="en-US" sz="3200" dirty="0" smtClean="0"/>
              <a:t>通り</a:t>
            </a:r>
            <a:endParaRPr kumimoji="1" lang="ja-JP" altLang="en-US" sz="3200" dirty="0"/>
          </a:p>
        </p:txBody>
      </p:sp>
      <p:sp>
        <p:nvSpPr>
          <p:cNvPr id="11" name="右矢印 10"/>
          <p:cNvSpPr/>
          <p:nvPr/>
        </p:nvSpPr>
        <p:spPr>
          <a:xfrm>
            <a:off x="3286116" y="5917188"/>
            <a:ext cx="2500330" cy="2143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6512" y="563143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Ｘ</a:t>
            </a:r>
            <a:r>
              <a:rPr kumimoji="1" lang="ja-JP" altLang="en-US" sz="3200" dirty="0" smtClean="0"/>
              <a:t>通り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3438" y="620294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500174"/>
            <a:ext cx="7615262" cy="590350"/>
          </a:xfrm>
        </p:spPr>
        <p:txBody>
          <a:bodyPr/>
          <a:lstStyle/>
          <a:p>
            <a:pPr>
              <a:buClrTx/>
              <a:buFont typeface="Wingdings" pitchFamily="2" charset="2"/>
              <a:buChar char="l"/>
            </a:pPr>
            <a:r>
              <a:rPr kumimoji="1" lang="ja-JP" altLang="en-US" dirty="0" smtClean="0"/>
              <a:t>ファイルにパターン数を保存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パターン数の保存</a:t>
            </a:r>
            <a:endParaRPr kumimoji="1" lang="ja-JP" altLang="en-US" dirty="0"/>
          </a:p>
        </p:txBody>
      </p:sp>
      <p:pic>
        <p:nvPicPr>
          <p:cNvPr id="6146" name="Picture 2" descr="C:\cygwin\home\seiya\tex\soturon-ppt\sudoku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3357586" cy="335758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428728" y="4214818"/>
            <a:ext cx="292895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2800" dirty="0" smtClean="0"/>
              <a:t>102543168</a:t>
            </a:r>
            <a:r>
              <a:rPr lang="ja-JP" altLang="en-US" sz="2400" dirty="0" smtClean="0"/>
              <a:t>通り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00826" y="2357430"/>
            <a:ext cx="1571636" cy="36933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108374976</a:t>
            </a:r>
          </a:p>
          <a:p>
            <a:r>
              <a:rPr lang="en-US" altLang="ja-JP" dirty="0" smtClean="0"/>
              <a:t>102543168</a:t>
            </a:r>
          </a:p>
          <a:p>
            <a:r>
              <a:rPr lang="en-US" altLang="ja-JP" dirty="0" smtClean="0"/>
              <a:t>102543168</a:t>
            </a:r>
          </a:p>
          <a:p>
            <a:r>
              <a:rPr lang="en-US" altLang="ja-JP" dirty="0" smtClean="0"/>
              <a:t>100231616</a:t>
            </a:r>
          </a:p>
          <a:p>
            <a:r>
              <a:rPr lang="en-US" altLang="ja-JP" dirty="0" smtClean="0"/>
              <a:t>100231616</a:t>
            </a:r>
          </a:p>
          <a:p>
            <a:r>
              <a:rPr lang="en-US" altLang="ja-JP" dirty="0" smtClean="0"/>
              <a:t>102543168</a:t>
            </a:r>
          </a:p>
          <a:p>
            <a:r>
              <a:rPr lang="en-US" altLang="ja-JP" dirty="0" smtClean="0"/>
              <a:t>102543168</a:t>
            </a:r>
          </a:p>
          <a:p>
            <a:r>
              <a:rPr lang="en-US" altLang="ja-JP" dirty="0" smtClean="0"/>
              <a:t>102047904</a:t>
            </a:r>
          </a:p>
          <a:p>
            <a:r>
              <a:rPr lang="en-US" altLang="ja-JP" dirty="0" smtClean="0"/>
              <a:t>98875264</a:t>
            </a:r>
          </a:p>
          <a:p>
            <a:r>
              <a:rPr lang="en-US" altLang="ja-JP" dirty="0" smtClean="0"/>
              <a:t>98733568</a:t>
            </a:r>
          </a:p>
          <a:p>
            <a:r>
              <a:rPr lang="en-US" altLang="ja-JP" dirty="0" smtClean="0"/>
              <a:t>98733568</a:t>
            </a:r>
          </a:p>
          <a:p>
            <a:r>
              <a:rPr lang="en-US" altLang="ja-JP" dirty="0" smtClean="0"/>
              <a:t>98875264</a:t>
            </a:r>
          </a:p>
          <a:p>
            <a:r>
              <a:rPr lang="ja-JP" altLang="en-US" dirty="0" smtClean="0"/>
              <a:t>・・・・・・</a:t>
            </a:r>
            <a:endParaRPr lang="en-US" altLang="ja-JP" dirty="0" smtClean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572000" y="2928934"/>
            <a:ext cx="1785950" cy="150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857752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参照可能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29356" y="6143644"/>
            <a:ext cx="214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ファイル</a:t>
            </a:r>
            <a:r>
              <a:rPr kumimoji="1" lang="en-US" altLang="ja-JP" b="1" dirty="0" smtClean="0"/>
              <a:t>(</a:t>
            </a:r>
            <a:r>
              <a:rPr kumimoji="1" lang="ja-JP" altLang="en-US" b="1" dirty="0" smtClean="0"/>
              <a:t>予め用意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7" animBg="1"/>
      <p:bldP spid="8" grpId="0" animBg="1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00034" y="1714489"/>
            <a:ext cx="8229600" cy="1214445"/>
          </a:xfrm>
        </p:spPr>
        <p:txBody>
          <a:bodyPr/>
          <a:lstStyle/>
          <a:p>
            <a:pPr>
              <a:buClrTx/>
            </a:pPr>
            <a:r>
              <a:rPr lang="ja-JP" altLang="en-US" dirty="0" smtClean="0"/>
              <a:t>実行時間は平均５分程度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kumimoji="1" lang="ja-JP" altLang="en-US" dirty="0" smtClean="0"/>
              <a:t>簡約と，ファイルへのパターン数保存を利用</a:t>
            </a:r>
            <a:endParaRPr kumimoji="1"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探索型</a:t>
            </a:r>
            <a:r>
              <a:rPr lang="ja-JP" altLang="en-US" dirty="0" smtClean="0"/>
              <a:t>の改良</a:t>
            </a:r>
            <a:r>
              <a:rPr lang="en-US" altLang="ja-JP" dirty="0" smtClean="0"/>
              <a:t>―</a:t>
            </a:r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28728" y="3702610"/>
            <a:ext cx="6072230" cy="14287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143372" y="3643314"/>
            <a:ext cx="285752" cy="2857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中かっこ 5"/>
          <p:cNvSpPr/>
          <p:nvPr/>
        </p:nvSpPr>
        <p:spPr>
          <a:xfrm rot="5400000">
            <a:off x="2750331" y="2881073"/>
            <a:ext cx="285752" cy="278608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rot="10800000" flipV="1">
            <a:off x="4357686" y="320254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857752" y="29167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探索開始点</a:t>
            </a:r>
            <a:endParaRPr kumimoji="1" lang="ja-JP" altLang="en-US" b="1" dirty="0"/>
          </a:p>
        </p:txBody>
      </p:sp>
      <p:sp>
        <p:nvSpPr>
          <p:cNvPr id="9" name="右中かっこ 8"/>
          <p:cNvSpPr/>
          <p:nvPr/>
        </p:nvSpPr>
        <p:spPr>
          <a:xfrm rot="5400000">
            <a:off x="4357686" y="4059800"/>
            <a:ext cx="285752" cy="42862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9058" y="50599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探索して調べる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71670" y="50599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予め</a:t>
            </a:r>
            <a:r>
              <a:rPr kumimoji="1" lang="ja-JP" altLang="en-US" dirty="0" smtClean="0"/>
              <a:t>知っている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00298" y="441699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Ｍ</a:t>
            </a:r>
            <a:r>
              <a:rPr kumimoji="1" lang="ja-JP" altLang="en-US" sz="2300" b="1" dirty="0" smtClean="0"/>
              <a:t>コ</a:t>
            </a:r>
            <a:endParaRPr kumimoji="1" lang="ja-JP" altLang="en-US" sz="23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43372" y="441699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Ｋ</a:t>
            </a:r>
            <a:r>
              <a:rPr kumimoji="1" lang="ja-JP" altLang="en-US" sz="2300" b="1" dirty="0" smtClean="0"/>
              <a:t>コ</a:t>
            </a:r>
            <a:endParaRPr kumimoji="1" lang="ja-JP" altLang="en-US" sz="23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6314" y="592933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探索に平均５分</a:t>
            </a:r>
            <a:endParaRPr kumimoji="1" lang="ja-JP" altLang="en-US" sz="2000" b="1" dirty="0"/>
          </a:p>
        </p:txBody>
      </p:sp>
      <p:cxnSp>
        <p:nvCxnSpPr>
          <p:cNvPr id="15" name="直線矢印コネクタ 14"/>
          <p:cNvCxnSpPr>
            <a:endCxn id="10" idx="2"/>
          </p:cNvCxnSpPr>
          <p:nvPr/>
        </p:nvCxnSpPr>
        <p:spPr>
          <a:xfrm rot="10800000">
            <a:off x="4822034" y="5429264"/>
            <a:ext cx="678661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61795E-6 L 0.04705 -2.6179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2643206"/>
          </a:xfrm>
        </p:spPr>
        <p:txBody>
          <a:bodyPr/>
          <a:lstStyle/>
          <a:p>
            <a:pPr>
              <a:buClrTx/>
            </a:pPr>
            <a:r>
              <a:rPr lang="ja-JP" altLang="en-US" dirty="0" smtClean="0"/>
              <a:t>実行時間は平均５分程度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kumimoji="1" lang="ja-JP" altLang="en-US" dirty="0" smtClean="0"/>
              <a:t>簡約と，ファイルへのパターン数保存を利用</a:t>
            </a:r>
            <a:endParaRPr kumimoji="1"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>
              <a:buClrTx/>
            </a:pPr>
            <a:r>
              <a:rPr lang="ja-JP" altLang="en-US" dirty="0" smtClean="0"/>
              <a:t>更なる高速化へ向けて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探索速度を早くする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探索型</a:t>
            </a:r>
            <a:r>
              <a:rPr lang="ja-JP" altLang="en-US" dirty="0" smtClean="0"/>
              <a:t>の改良</a:t>
            </a:r>
            <a:r>
              <a:rPr lang="en-US" altLang="ja-JP" dirty="0" smtClean="0"/>
              <a:t>―</a:t>
            </a:r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17" name="屈折矢印 16"/>
          <p:cNvSpPr/>
          <p:nvPr/>
        </p:nvSpPr>
        <p:spPr>
          <a:xfrm rot="5400000">
            <a:off x="2536017" y="4250537"/>
            <a:ext cx="928694" cy="1143008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43306" y="4857760"/>
            <a:ext cx="37147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 smtClean="0"/>
              <a:t>参照型の手法を取り入れる</a:t>
            </a:r>
            <a:endParaRPr kumimoji="1" lang="ja-JP" alt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2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90350"/>
          </a:xfrm>
        </p:spPr>
        <p:txBody>
          <a:bodyPr/>
          <a:lstStyle/>
          <a:p>
            <a:pPr>
              <a:buClrTx/>
            </a:pPr>
            <a:r>
              <a:rPr lang="ja-JP" altLang="en-US" dirty="0" smtClean="0"/>
              <a:t>探索木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参照</a:t>
            </a:r>
            <a:r>
              <a:rPr kumimoji="1" lang="ja-JP" altLang="en-US" dirty="0" smtClean="0"/>
              <a:t>型</a:t>
            </a:r>
            <a:r>
              <a:rPr kumimoji="1" lang="en-US" altLang="ja-JP" dirty="0" smtClean="0"/>
              <a:t>―</a:t>
            </a:r>
            <a:r>
              <a:rPr lang="ja-JP" altLang="en-US" dirty="0" smtClean="0"/>
              <a:t>実現方法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857224" y="3571876"/>
            <a:ext cx="785818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43042" y="3571876"/>
            <a:ext cx="714380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1643042" y="2928934"/>
            <a:ext cx="714380" cy="64294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857224" y="4214818"/>
            <a:ext cx="642942" cy="57150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643042" y="3500438"/>
            <a:ext cx="71438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357422" y="4214818"/>
            <a:ext cx="71438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357422" y="2786058"/>
            <a:ext cx="714380" cy="14287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357422" y="3500438"/>
            <a:ext cx="642942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071802" y="2643182"/>
            <a:ext cx="71438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071802" y="2786058"/>
            <a:ext cx="714380" cy="50006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500166" y="4786322"/>
            <a:ext cx="857256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357422" y="4786322"/>
            <a:ext cx="785818" cy="4286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928926" y="361027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00364" y="418178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14744" y="242886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3143240" y="4857760"/>
            <a:ext cx="714380" cy="3571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357686" y="311021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3786182" y="3286124"/>
            <a:ext cx="642942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429124" y="489616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3857620" y="4857760"/>
            <a:ext cx="642942" cy="14287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2357422" y="3357562"/>
            <a:ext cx="71438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28926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00100" y="350043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１</a:t>
            </a:r>
            <a:endParaRPr kumimoji="1" lang="ja-JP" altLang="en-US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85918" y="28574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５</a:t>
            </a:r>
            <a:endParaRPr kumimoji="1" lang="ja-JP" altLang="en-US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00298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７</a:t>
            </a:r>
            <a:endParaRPr kumimoji="1" lang="ja-JP" altLang="en-US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428992" y="27860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９</a:t>
            </a:r>
            <a:endParaRPr kumimoji="1"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929058" y="33454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２</a:t>
            </a:r>
            <a:endParaRPr kumimoji="1" lang="ja-JP" altLang="en-US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081458" y="45598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３</a:t>
            </a:r>
            <a:endParaRPr kumimoji="1" lang="ja-JP" altLang="en-US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500430" y="50006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６</a:t>
            </a:r>
            <a:endParaRPr kumimoji="1" lang="ja-JP" altLang="en-US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28860" y="50006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４</a:t>
            </a:r>
            <a:endParaRPr kumimoji="1" lang="ja-JP" altLang="en-US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85918" y="48577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８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28662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２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86116" y="22859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３</a:t>
            </a:r>
            <a:endParaRPr kumimoji="1" lang="ja-JP" altLang="en-US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71736" y="31311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２</a:t>
            </a:r>
            <a:endParaRPr kumimoji="1" lang="ja-JP" altLang="en-US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71736" y="371475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４</a:t>
            </a:r>
            <a:endParaRPr kumimoji="1" lang="ja-JP" altLang="en-US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71736" y="42741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１</a:t>
            </a:r>
            <a:endParaRPr kumimoji="1" lang="ja-JP" altLang="en-US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785918" y="39290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９</a:t>
            </a:r>
            <a:endParaRPr kumimoji="1" lang="ja-JP" altLang="en-US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000232" y="34882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６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90350"/>
          </a:xfrm>
        </p:spPr>
        <p:txBody>
          <a:bodyPr/>
          <a:lstStyle/>
          <a:p>
            <a:pPr>
              <a:buClrTx/>
            </a:pPr>
            <a:r>
              <a:rPr lang="ja-JP" altLang="en-US" dirty="0" smtClean="0"/>
              <a:t>探索木</a:t>
            </a:r>
            <a:r>
              <a:rPr kumimoji="1" lang="ja-JP" altLang="en-US" dirty="0" smtClean="0"/>
              <a:t>の保存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参照</a:t>
            </a:r>
            <a:r>
              <a:rPr kumimoji="1" lang="ja-JP" altLang="en-US" dirty="0" smtClean="0"/>
              <a:t>型</a:t>
            </a:r>
            <a:r>
              <a:rPr kumimoji="1" lang="en-US" altLang="ja-JP" dirty="0" smtClean="0"/>
              <a:t>―</a:t>
            </a:r>
            <a:r>
              <a:rPr lang="ja-JP" altLang="en-US" dirty="0" smtClean="0"/>
              <a:t>実現方法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857224" y="3571876"/>
            <a:ext cx="785818" cy="6429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43042" y="3571876"/>
            <a:ext cx="714380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1643042" y="2928934"/>
            <a:ext cx="714380" cy="6429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857224" y="4214818"/>
            <a:ext cx="642942" cy="5715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643042" y="3500438"/>
            <a:ext cx="71438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357422" y="4214818"/>
            <a:ext cx="71438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357422" y="2786058"/>
            <a:ext cx="714380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357422" y="3500438"/>
            <a:ext cx="642942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071802" y="2643182"/>
            <a:ext cx="71438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071802" y="2786058"/>
            <a:ext cx="714380" cy="5000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500166" y="4786322"/>
            <a:ext cx="85725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357422" y="4786322"/>
            <a:ext cx="785818" cy="4286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928926" y="361027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00364" y="418178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714744" y="242886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3143240" y="4857760"/>
            <a:ext cx="714380" cy="3571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357686" y="311021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3786182" y="3286124"/>
            <a:ext cx="64294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429124" y="489616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3857620" y="4857760"/>
            <a:ext cx="642942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2357422" y="3357562"/>
            <a:ext cx="71438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28926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00100" y="350043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１</a:t>
            </a:r>
            <a:endParaRPr kumimoji="1" lang="ja-JP" altLang="en-US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85918" y="28574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５</a:t>
            </a:r>
            <a:endParaRPr kumimoji="1" lang="ja-JP" altLang="en-US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00298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７</a:t>
            </a:r>
            <a:endParaRPr kumimoji="1" lang="ja-JP" altLang="en-US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428992" y="27739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９</a:t>
            </a:r>
            <a:endParaRPr kumimoji="1"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929058" y="33454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２</a:t>
            </a:r>
            <a:endParaRPr kumimoji="1" lang="ja-JP" altLang="en-US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081458" y="45598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３</a:t>
            </a:r>
            <a:endParaRPr kumimoji="1" lang="ja-JP" altLang="en-US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500430" y="50006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６</a:t>
            </a:r>
            <a:endParaRPr kumimoji="1" lang="ja-JP" altLang="en-US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28860" y="50006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４</a:t>
            </a:r>
            <a:endParaRPr kumimoji="1" lang="ja-JP" altLang="en-US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85918" y="48577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８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28662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２</a:t>
            </a:r>
            <a:endParaRPr kumimoji="1" lang="ja-JP" altLang="en-US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929190" y="314324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１５７９２</a:t>
            </a:r>
            <a:endParaRPr kumimoji="1" lang="ja-JP" altLang="en-US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00628" y="492919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２８４６３</a:t>
            </a:r>
            <a:endParaRPr kumimoji="1" lang="ja-JP" altLang="en-US" b="1" dirty="0"/>
          </a:p>
        </p:txBody>
      </p:sp>
      <p:cxnSp>
        <p:nvCxnSpPr>
          <p:cNvPr id="62" name="直線矢印コネクタ 61"/>
          <p:cNvCxnSpPr>
            <a:stCxn id="59" idx="3"/>
          </p:cNvCxnSpPr>
          <p:nvPr/>
        </p:nvCxnSpPr>
        <p:spPr>
          <a:xfrm>
            <a:off x="5929322" y="3327914"/>
            <a:ext cx="1000132" cy="601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stCxn id="60" idx="3"/>
          </p:cNvCxnSpPr>
          <p:nvPr/>
        </p:nvCxnSpPr>
        <p:spPr>
          <a:xfrm flipV="1">
            <a:off x="6000760" y="4286256"/>
            <a:ext cx="928694" cy="827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000892" y="3786190"/>
            <a:ext cx="1357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ファイルに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保存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2214578"/>
          </a:xfrm>
        </p:spPr>
        <p:txBody>
          <a:bodyPr/>
          <a:lstStyle/>
          <a:p>
            <a:pPr>
              <a:buClrTx/>
            </a:pPr>
            <a:r>
              <a:rPr lang="ja-JP" altLang="en-US" dirty="0" smtClean="0"/>
              <a:t>必要データの量</a:t>
            </a:r>
            <a:r>
              <a:rPr kumimoji="1" lang="ja-JP" altLang="en-US" dirty="0" smtClean="0"/>
              <a:t>が多すぎる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上３行それぞれのパターンに対してファイルがある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情報を切り詰めても２０</a:t>
            </a:r>
            <a:r>
              <a:rPr lang="en-US" altLang="ja-JP" dirty="0" smtClean="0"/>
              <a:t>TB</a:t>
            </a:r>
            <a:r>
              <a:rPr lang="ja-JP" altLang="en-US" dirty="0" smtClean="0"/>
              <a:t>程度の容量が必要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データ量の問題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28860" y="435769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ja-JP" altLang="en-US" sz="2400" dirty="0" smtClean="0"/>
              <a:t>同型変換</a:t>
            </a:r>
            <a:r>
              <a:rPr lang="en-US" altLang="ja-JP" sz="2400" dirty="0" smtClean="0"/>
              <a:t>(Ⅱ)</a:t>
            </a:r>
            <a:r>
              <a:rPr lang="ja-JP" altLang="en-US" sz="2400" dirty="0" smtClean="0"/>
              <a:t>を用いる</a:t>
            </a:r>
            <a:endParaRPr lang="en-US" altLang="ja-JP" sz="2400" dirty="0" smtClean="0"/>
          </a:p>
        </p:txBody>
      </p:sp>
      <p:sp>
        <p:nvSpPr>
          <p:cNvPr id="6" name="下矢印 5"/>
          <p:cNvSpPr/>
          <p:nvPr/>
        </p:nvSpPr>
        <p:spPr>
          <a:xfrm>
            <a:off x="3571868" y="3071810"/>
            <a:ext cx="642942" cy="107157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00034" y="1428736"/>
            <a:ext cx="7858180" cy="4714908"/>
          </a:xfrm>
        </p:spPr>
        <p:txBody>
          <a:bodyPr/>
          <a:lstStyle/>
          <a:p>
            <a:pPr>
              <a:buClrTx/>
            </a:pPr>
            <a:r>
              <a:rPr kumimoji="1" lang="ja-JP" altLang="en-US" dirty="0" smtClean="0"/>
              <a:t>同型変換</a:t>
            </a:r>
            <a:r>
              <a:rPr kumimoji="1" lang="en-US" altLang="ja-JP" dirty="0" smtClean="0"/>
              <a:t>(Ⅰ)</a:t>
            </a:r>
            <a:r>
              <a:rPr kumimoji="1" lang="ja-JP" altLang="en-US" dirty="0" smtClean="0"/>
              <a:t>とは</a:t>
            </a:r>
            <a:r>
              <a:rPr lang="ja-JP" altLang="en-US" dirty="0" smtClean="0"/>
              <a:t>異なる</a:t>
            </a:r>
            <a:r>
              <a:rPr kumimoji="1" lang="ja-JP" altLang="en-US" dirty="0" smtClean="0"/>
              <a:t>変換</a:t>
            </a:r>
            <a:endParaRPr kumimoji="1" lang="en-US" altLang="ja-JP" dirty="0" smtClean="0"/>
          </a:p>
          <a:p>
            <a:pPr>
              <a:buClrTx/>
            </a:pPr>
            <a:endParaRPr kumimoji="1" lang="en-US" altLang="ja-JP" dirty="0" smtClean="0"/>
          </a:p>
          <a:p>
            <a:pPr>
              <a:buClrTx/>
            </a:pPr>
            <a:r>
              <a:rPr kumimoji="1" lang="ja-JP" altLang="en-US" dirty="0" smtClean="0"/>
              <a:t>７つの変換が提案されていた</a:t>
            </a:r>
            <a:endParaRPr kumimoji="1" lang="en-US" altLang="ja-JP" dirty="0" smtClean="0"/>
          </a:p>
          <a:p>
            <a:pPr>
              <a:buClrTx/>
            </a:pPr>
            <a:endParaRPr kumimoji="1" lang="en-US" altLang="ja-JP" dirty="0" smtClean="0"/>
          </a:p>
          <a:p>
            <a:pPr>
              <a:buClrTx/>
            </a:pPr>
            <a:endParaRPr lang="en-US" altLang="ja-JP" dirty="0" smtClean="0"/>
          </a:p>
          <a:p>
            <a:pPr>
              <a:buClrTx/>
            </a:pPr>
            <a:endParaRPr kumimoji="1" lang="en-US" altLang="ja-JP" dirty="0" smtClean="0"/>
          </a:p>
          <a:p>
            <a:pPr>
              <a:buClrTx/>
            </a:pPr>
            <a:r>
              <a:rPr lang="ja-JP" altLang="en-US" dirty="0" smtClean="0"/>
              <a:t>本研究では，</a:t>
            </a:r>
            <a:endParaRPr lang="en-US" altLang="ja-JP" dirty="0" smtClean="0"/>
          </a:p>
          <a:p>
            <a:pPr>
              <a:buClrTx/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今まで提案されていなかった変換を発見した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同型変換</a:t>
            </a:r>
            <a:r>
              <a:rPr kumimoji="1" lang="en-US" altLang="ja-JP" dirty="0" smtClean="0"/>
              <a:t>(Ⅱ) [Jarvis,2006]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72264" y="543575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　 ６２</a:t>
            </a:r>
            <a:endParaRPr lang="en-US" altLang="ja-JP" sz="2000" b="1" dirty="0" smtClean="0"/>
          </a:p>
          <a:p>
            <a:r>
              <a:rPr kumimoji="1" lang="ja-JP" altLang="en-US" sz="2000" b="1" dirty="0" smtClean="0"/>
              <a:t>３６２８８</a:t>
            </a:r>
            <a:endParaRPr kumimoji="1" lang="ja-JP" altLang="en-US" sz="2000" b="1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6572264" y="5791360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143504" y="56379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ファイル数が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43834" y="565007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に</a:t>
            </a:r>
            <a:endParaRPr kumimoji="1" lang="ja-JP" altLang="en-US" dirty="0"/>
          </a:p>
        </p:txBody>
      </p:sp>
      <p:sp>
        <p:nvSpPr>
          <p:cNvPr id="8" name="屈折矢印 7"/>
          <p:cNvSpPr/>
          <p:nvPr/>
        </p:nvSpPr>
        <p:spPr>
          <a:xfrm rot="5400000">
            <a:off x="4071934" y="5214950"/>
            <a:ext cx="785818" cy="785818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264" y="322118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　 ７１</a:t>
            </a:r>
            <a:endParaRPr lang="en-US" altLang="ja-JP" sz="2000" b="1" dirty="0" smtClean="0"/>
          </a:p>
          <a:p>
            <a:r>
              <a:rPr kumimoji="1" lang="ja-JP" altLang="en-US" sz="2000" b="1" dirty="0" smtClean="0"/>
              <a:t>３６２８８</a:t>
            </a:r>
            <a:endParaRPr kumimoji="1" lang="ja-JP" altLang="en-US" sz="2000" b="1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6572264" y="3576782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143504" y="34233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ファイル数が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43834" y="34354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に</a:t>
            </a:r>
            <a:endParaRPr kumimoji="1" lang="ja-JP" altLang="en-US" dirty="0"/>
          </a:p>
        </p:txBody>
      </p:sp>
      <p:sp>
        <p:nvSpPr>
          <p:cNvPr id="13" name="屈折矢印 12"/>
          <p:cNvSpPr/>
          <p:nvPr/>
        </p:nvSpPr>
        <p:spPr>
          <a:xfrm rot="5400000">
            <a:off x="4071934" y="3000372"/>
            <a:ext cx="785818" cy="785818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cygwin\home\seiya\tex\soturon-ppt\henk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786214" cy="1310613"/>
          </a:xfrm>
          <a:prstGeom prst="rect">
            <a:avLst/>
          </a:prstGeom>
          <a:noFill/>
        </p:spPr>
      </p:pic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00034" y="1428736"/>
            <a:ext cx="5829312" cy="947540"/>
          </a:xfrm>
        </p:spPr>
        <p:txBody>
          <a:bodyPr/>
          <a:lstStyle/>
          <a:p>
            <a:pPr>
              <a:buClrTx/>
              <a:buNone/>
            </a:pPr>
            <a:r>
              <a:rPr lang="ja-JP" altLang="en-US" dirty="0" smtClean="0"/>
              <a:t>例：</a:t>
            </a:r>
            <a:r>
              <a:rPr kumimoji="1" lang="ja-JP" altLang="en-US" dirty="0" smtClean="0"/>
              <a:t>行交換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同型変換</a:t>
            </a:r>
            <a:r>
              <a:rPr kumimoji="1" lang="en-US" altLang="ja-JP" dirty="0" smtClean="0"/>
              <a:t>(Ⅱ)―</a:t>
            </a:r>
            <a:r>
              <a:rPr kumimoji="1" lang="ja-JP" altLang="en-US" dirty="0" smtClean="0"/>
              <a:t>具体例</a:t>
            </a:r>
            <a:endParaRPr kumimoji="1" lang="ja-JP" altLang="en-US" dirty="0"/>
          </a:p>
        </p:txBody>
      </p:sp>
      <p:pic>
        <p:nvPicPr>
          <p:cNvPr id="3074" name="Picture 2" descr="C:\cygwin\home\seiya\tex\soturon-ppt\henk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3786214" cy="1310613"/>
          </a:xfrm>
          <a:prstGeom prst="rect">
            <a:avLst/>
          </a:prstGeom>
          <a:noFill/>
        </p:spPr>
      </p:pic>
      <p:pic>
        <p:nvPicPr>
          <p:cNvPr id="3075" name="Picture 3" descr="C:\cygwin\home\seiya\tex\soturon-ppt\henkan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1" y="4357694"/>
            <a:ext cx="3786212" cy="1310612"/>
          </a:xfrm>
          <a:prstGeom prst="rect">
            <a:avLst/>
          </a:prstGeom>
          <a:noFill/>
        </p:spPr>
      </p:pic>
      <p:pic>
        <p:nvPicPr>
          <p:cNvPr id="3077" name="Picture 5" descr="C:\cygwin\home\seiya\tex\soturon-ppt\henkan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2066" y="2214554"/>
            <a:ext cx="3786214" cy="1310612"/>
          </a:xfrm>
          <a:prstGeom prst="rect">
            <a:avLst/>
          </a:prstGeom>
          <a:noFill/>
        </p:spPr>
      </p:pic>
      <p:sp>
        <p:nvSpPr>
          <p:cNvPr id="8" name="下矢印 7"/>
          <p:cNvSpPr/>
          <p:nvPr/>
        </p:nvSpPr>
        <p:spPr>
          <a:xfrm>
            <a:off x="1071538" y="3643314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曲折矢印 9"/>
          <p:cNvSpPr/>
          <p:nvPr/>
        </p:nvSpPr>
        <p:spPr>
          <a:xfrm rot="5400000" flipH="1">
            <a:off x="4643438" y="3571876"/>
            <a:ext cx="1500198" cy="16430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43636" y="4357694"/>
            <a:ext cx="20002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 smtClean="0"/>
              <a:t>同型変換</a:t>
            </a:r>
            <a:r>
              <a:rPr kumimoji="1" lang="en-US" altLang="ja-JP" sz="2300" dirty="0" smtClean="0"/>
              <a:t>(Ⅰ)</a:t>
            </a:r>
            <a:endParaRPr kumimoji="1" lang="ja-JP" altLang="en-US" sz="23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3108" y="3714752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１行目と２行目を入れ替え</a:t>
            </a:r>
            <a:endParaRPr kumimoji="1" lang="ja-JP" altLang="en-US" dirty="0"/>
          </a:p>
        </p:txBody>
      </p:sp>
      <p:pic>
        <p:nvPicPr>
          <p:cNvPr id="8194" name="Picture 2" descr="C:\cygwin\home\seiya\tex\soturon-ppt\sudoku7.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214554"/>
            <a:ext cx="3800468" cy="1315546"/>
          </a:xfrm>
          <a:prstGeom prst="rect">
            <a:avLst/>
          </a:prstGeom>
          <a:noFill/>
        </p:spPr>
      </p:pic>
      <p:pic>
        <p:nvPicPr>
          <p:cNvPr id="8195" name="Picture 3" descr="C:\cygwin\home\seiya\tex\soturon-ppt\sudoku7.1.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214554"/>
            <a:ext cx="3786214" cy="1310612"/>
          </a:xfrm>
          <a:prstGeom prst="rect">
            <a:avLst/>
          </a:prstGeom>
          <a:noFill/>
        </p:spPr>
      </p:pic>
      <p:pic>
        <p:nvPicPr>
          <p:cNvPr id="8197" name="Picture 5" descr="C:\cygwin\home\seiya\tex\soturon-ppt\henkan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357694"/>
            <a:ext cx="3786214" cy="1310613"/>
          </a:xfrm>
          <a:prstGeom prst="rect">
            <a:avLst/>
          </a:prstGeom>
          <a:noFill/>
        </p:spPr>
      </p:pic>
      <p:sp>
        <p:nvSpPr>
          <p:cNvPr id="21" name="動作設定ボタン : 最後 20">
            <a:hlinkClick r:id="" action="ppaction://hlinkshowjump?jump=nextslide" highlightClick="1"/>
          </p:cNvPr>
          <p:cNvSpPr/>
          <p:nvPr/>
        </p:nvSpPr>
        <p:spPr>
          <a:xfrm>
            <a:off x="8001024" y="6215082"/>
            <a:ext cx="571504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ja-JP" altLang="en-US" dirty="0" smtClean="0"/>
              <a:t>実行時間は平均１０秒程度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保存しておいた探索木を利用</a:t>
            </a:r>
            <a:endParaRPr lang="en-US" altLang="ja-JP" dirty="0" smtClean="0"/>
          </a:p>
          <a:p>
            <a:pPr>
              <a:buClrTx/>
            </a:pPr>
            <a:endParaRPr lang="en-US" altLang="ja-JP" dirty="0" smtClean="0"/>
          </a:p>
          <a:p>
            <a:pPr>
              <a:buClrTx/>
            </a:pPr>
            <a:r>
              <a:rPr lang="ja-JP" altLang="en-US" dirty="0" smtClean="0"/>
              <a:t>ファイル容量は？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生データで４０ＧＢ程度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ja-JP" dirty="0" smtClean="0"/>
              <a:t>bzip2</a:t>
            </a:r>
            <a:r>
              <a:rPr lang="ja-JP" altLang="en-US" dirty="0" smtClean="0"/>
              <a:t>圧縮を用いれば</a:t>
            </a:r>
            <a:r>
              <a:rPr lang="en-US" altLang="ja-JP" dirty="0" smtClean="0"/>
              <a:t>4GB</a:t>
            </a:r>
            <a:r>
              <a:rPr lang="ja-JP" altLang="en-US" dirty="0" smtClean="0"/>
              <a:t>程度</a:t>
            </a:r>
            <a:endParaRPr lang="en-US" altLang="ja-JP" dirty="0" smtClean="0"/>
          </a:p>
          <a:p>
            <a:pPr lvl="1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ja-JP" altLang="en-US" dirty="0" smtClean="0"/>
              <a:t>補足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探索木データ生成には</a:t>
            </a:r>
            <a:r>
              <a:rPr lang="en-US" altLang="ja-JP" dirty="0" smtClean="0"/>
              <a:t>TSUBAME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ベストエフォート，</a:t>
            </a:r>
            <a:r>
              <a:rPr lang="en-US" altLang="ja-JP" dirty="0" smtClean="0"/>
              <a:t>60</a:t>
            </a:r>
            <a:r>
              <a:rPr lang="ja-JP" altLang="en-US" dirty="0" smtClean="0"/>
              <a:t>並列計算で</a:t>
            </a:r>
            <a:r>
              <a:rPr lang="en-US" altLang="ja-JP" dirty="0" smtClean="0"/>
              <a:t>6</a:t>
            </a:r>
            <a:r>
              <a:rPr lang="ja-JP" altLang="en-US" dirty="0" smtClean="0"/>
              <a:t>時間程度かかった</a:t>
            </a:r>
            <a:endParaRPr lang="en-US" altLang="ja-JP" dirty="0" smtClean="0"/>
          </a:p>
          <a:p>
            <a:pPr>
              <a:buClrTx/>
              <a:buFont typeface="Arial" pitchFamily="34" charset="0"/>
              <a:buChar char="•"/>
            </a:pP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実践</a:t>
            </a:r>
            <a:r>
              <a:rPr lang="en-US" altLang="ja-JP" dirty="0" smtClean="0"/>
              <a:t>(</a:t>
            </a:r>
            <a:r>
              <a:rPr lang="ja-JP" altLang="en-US" dirty="0" smtClean="0"/>
              <a:t>２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kumimoji="1" lang="ja-JP" altLang="en-US" sz="2800" dirty="0" smtClean="0"/>
              <a:t>数独というパズル</a:t>
            </a:r>
            <a:endParaRPr kumimoji="1" lang="en-US" altLang="ja-JP" sz="2800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sz="2400" dirty="0" smtClean="0"/>
              <a:t>ルール</a:t>
            </a:r>
            <a:endParaRPr lang="en-US" altLang="ja-JP" sz="2400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sz="2400" dirty="0" smtClean="0"/>
              <a:t>既存研究</a:t>
            </a:r>
            <a:endParaRPr kumimoji="1" lang="en-US" altLang="ja-JP" sz="2400" dirty="0" smtClean="0"/>
          </a:p>
          <a:p>
            <a:pPr>
              <a:buClrTx/>
            </a:pPr>
            <a:endParaRPr kumimoji="1" lang="en-US" altLang="ja-JP" sz="2800" dirty="0" smtClean="0"/>
          </a:p>
          <a:p>
            <a:pPr>
              <a:buClrTx/>
            </a:pPr>
            <a:r>
              <a:rPr lang="ja-JP" altLang="en-US" sz="2800" dirty="0" smtClean="0"/>
              <a:t>解盤面⇔番号　関数を作る</a:t>
            </a:r>
            <a:endParaRPr lang="en-US" altLang="ja-JP" sz="2800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sz="2400" dirty="0" smtClean="0"/>
              <a:t>これを高速におこなうプログラム作成</a:t>
            </a:r>
            <a:endParaRPr lang="en-US" altLang="ja-JP" sz="2400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sz="2400" dirty="0" smtClean="0"/>
              <a:t>新しい簡約の発見</a:t>
            </a:r>
            <a:endParaRPr lang="en-US" altLang="ja-JP" sz="2400" dirty="0" smtClean="0"/>
          </a:p>
          <a:p>
            <a:pPr>
              <a:buClrTx/>
            </a:pPr>
            <a:endParaRPr lang="en-US" altLang="ja-JP" sz="2800" dirty="0" smtClean="0"/>
          </a:p>
          <a:p>
            <a:pPr>
              <a:buClrTx/>
            </a:pPr>
            <a:r>
              <a:rPr lang="ja-JP" altLang="en-US" sz="2800" dirty="0" smtClean="0"/>
              <a:t>まとめ</a:t>
            </a:r>
            <a:endParaRPr lang="en-US" altLang="ja-JP" sz="28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発表の流れ</a:t>
            </a:r>
            <a:endParaRPr kumimoji="1" lang="ja-JP" altLang="en-US" dirty="0"/>
          </a:p>
        </p:txBody>
      </p:sp>
      <p:sp>
        <p:nvSpPr>
          <p:cNvPr id="4" name="右中かっこ 3"/>
          <p:cNvSpPr/>
          <p:nvPr/>
        </p:nvSpPr>
        <p:spPr>
          <a:xfrm>
            <a:off x="6072198" y="3714752"/>
            <a:ext cx="357190" cy="785818"/>
          </a:xfrm>
          <a:prstGeom prst="rightBrace">
            <a:avLst>
              <a:gd name="adj1" fmla="val 8333"/>
              <a:gd name="adj2" fmla="val 486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388" y="3911418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dirty="0" smtClean="0"/>
              <a:t>結果</a:t>
            </a:r>
            <a:endParaRPr kumimoji="1" lang="ja-JP" alt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ja-JP" altLang="en-US" dirty="0" smtClean="0"/>
              <a:t>解盤面⇔番号　の高速な計算方法を提案，実現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ja-JP" dirty="0" smtClean="0"/>
              <a:t>web</a:t>
            </a:r>
            <a:r>
              <a:rPr lang="ja-JP" altLang="en-US" dirty="0" smtClean="0"/>
              <a:t>上で公開中</a:t>
            </a:r>
            <a:r>
              <a:rPr lang="en-US" altLang="ja-JP" dirty="0" smtClean="0"/>
              <a:t>(</a:t>
            </a:r>
            <a:r>
              <a:rPr lang="en-US" altLang="ja-JP" dirty="0" smtClean="0">
                <a:hlinkClick r:id="rId2"/>
              </a:rPr>
              <a:t>http://doorgod.org/sudoku/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>
              <a:buClrTx/>
            </a:pPr>
            <a:endParaRPr kumimoji="1" lang="en-US" altLang="ja-JP" dirty="0" smtClean="0"/>
          </a:p>
          <a:p>
            <a:pPr>
              <a:buClrTx/>
            </a:pPr>
            <a:r>
              <a:rPr lang="ja-JP" altLang="en-US" dirty="0" smtClean="0"/>
              <a:t>同型変換</a:t>
            </a:r>
            <a:r>
              <a:rPr lang="en-US" altLang="ja-JP" dirty="0" smtClean="0"/>
              <a:t>(Ⅱ)</a:t>
            </a:r>
            <a:r>
              <a:rPr lang="ja-JP" altLang="en-US" dirty="0" smtClean="0"/>
              <a:t>で，</a:t>
            </a:r>
            <a:endParaRPr lang="en-US" altLang="ja-JP" dirty="0" smtClean="0"/>
          </a:p>
          <a:p>
            <a:pPr>
              <a:buClrTx/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見つかっていなかったものを発見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kumimoji="1" lang="ja-JP" altLang="en-US" dirty="0" smtClean="0"/>
              <a:t>ファイル数の削減に役立つ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ja-JP" altLang="en-US" dirty="0" smtClean="0"/>
              <a:t>解盤面⇔番号　の高速な計算方法を提案，実現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ja-JP" dirty="0" smtClean="0"/>
              <a:t>web</a:t>
            </a:r>
            <a:r>
              <a:rPr lang="ja-JP" altLang="en-US" dirty="0" smtClean="0"/>
              <a:t>上で公開中</a:t>
            </a:r>
            <a:r>
              <a:rPr lang="en-US" altLang="ja-JP" dirty="0" smtClean="0"/>
              <a:t>(</a:t>
            </a:r>
            <a:r>
              <a:rPr lang="en-US" altLang="ja-JP" dirty="0" smtClean="0">
                <a:hlinkClick r:id="rId2"/>
              </a:rPr>
              <a:t>http://doorgod.org/sudoku/</a:t>
            </a:r>
            <a:r>
              <a:rPr lang="en-US" altLang="ja-JP" dirty="0" smtClean="0"/>
              <a:t>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kumimoji="1" lang="ja-JP" altLang="en-US" dirty="0" smtClean="0"/>
              <a:t>探索以外でうまく列挙する方法はあるのか？</a:t>
            </a:r>
            <a:endParaRPr kumimoji="1" lang="en-US" altLang="ja-JP" dirty="0" smtClean="0"/>
          </a:p>
          <a:p>
            <a:pPr>
              <a:buClrTx/>
            </a:pPr>
            <a:endParaRPr kumimoji="1" lang="en-US" altLang="ja-JP" dirty="0" smtClean="0"/>
          </a:p>
          <a:p>
            <a:pPr>
              <a:buClrTx/>
            </a:pPr>
            <a:r>
              <a:rPr lang="ja-JP" altLang="en-US" dirty="0" smtClean="0"/>
              <a:t>同型変換</a:t>
            </a:r>
            <a:r>
              <a:rPr lang="en-US" altLang="ja-JP" dirty="0" smtClean="0"/>
              <a:t>(Ⅱ)</a:t>
            </a:r>
            <a:r>
              <a:rPr lang="ja-JP" altLang="en-US" dirty="0" smtClean="0"/>
              <a:t>で，</a:t>
            </a:r>
            <a:endParaRPr lang="en-US" altLang="ja-JP" dirty="0" smtClean="0"/>
          </a:p>
          <a:p>
            <a:pPr>
              <a:buClrTx/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見つかっていなかったものを発見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kumimoji="1" lang="ja-JP" altLang="en-US" dirty="0" smtClean="0"/>
              <a:t>ファイル数の削減に役立つ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kumimoji="1" lang="ja-JP" altLang="en-US" dirty="0" smtClean="0"/>
              <a:t>他の同型</a:t>
            </a:r>
            <a:r>
              <a:rPr lang="ja-JP" altLang="en-US" dirty="0" smtClean="0"/>
              <a:t>変換</a:t>
            </a:r>
            <a:r>
              <a:rPr lang="en-US" altLang="ja-JP" dirty="0" smtClean="0"/>
              <a:t>(Ⅱ)</a:t>
            </a:r>
            <a:r>
              <a:rPr kumimoji="1" lang="ja-JP" altLang="en-US" dirty="0" smtClean="0"/>
              <a:t>は存在するか否か？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結果と課題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4329114" cy="4525963"/>
          </a:xfrm>
        </p:spPr>
        <p:txBody>
          <a:bodyPr/>
          <a:lstStyle/>
          <a:p>
            <a:r>
              <a:rPr kumimoji="1" lang="ja-JP" altLang="en-US" dirty="0" smtClean="0"/>
              <a:t>解盤面を</a:t>
            </a:r>
            <a:r>
              <a:rPr lang="ja-JP" altLang="en-US" dirty="0" smtClean="0"/>
              <a:t>「</a:t>
            </a:r>
            <a:r>
              <a:rPr kumimoji="1" lang="ja-JP" altLang="en-US" dirty="0" smtClean="0"/>
              <a:t>標準化」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左上のブロックを基準に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数字を入れ替える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/>
            <a:r>
              <a:rPr lang="ja-JP" altLang="en-US" dirty="0" smtClean="0"/>
              <a:t>１行目を</a:t>
            </a:r>
            <a:r>
              <a:rPr lang="en-US" altLang="ja-JP" dirty="0" smtClean="0"/>
              <a:t>”</a:t>
            </a:r>
            <a:r>
              <a:rPr lang="ja-JP" altLang="en-US" dirty="0" smtClean="0"/>
              <a:t>昇順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にする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１列目を</a:t>
            </a:r>
            <a:r>
              <a:rPr lang="en-US" altLang="ja-JP" dirty="0" smtClean="0"/>
              <a:t>”</a:t>
            </a:r>
            <a:r>
              <a:rPr lang="ja-JP" altLang="en-US" dirty="0" smtClean="0"/>
              <a:t>昇順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にする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探索範囲を絞る</a:t>
            </a:r>
            <a:endParaRPr kumimoji="1" lang="ja-JP" altLang="en-US" dirty="0"/>
          </a:p>
        </p:txBody>
      </p:sp>
      <p:pic>
        <p:nvPicPr>
          <p:cNvPr id="2050" name="Picture 2" descr="C:\cygwin\home\seiya\tex\soturon-ppt\sudok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643338" cy="3643338"/>
          </a:xfrm>
          <a:prstGeom prst="rect">
            <a:avLst/>
          </a:prstGeom>
          <a:noFill/>
        </p:spPr>
      </p:pic>
      <p:pic>
        <p:nvPicPr>
          <p:cNvPr id="2051" name="Picture 3" descr="C:\cygwin\home\seiya\tex\soturon-ppt\sudoku2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3643338" cy="3643338"/>
          </a:xfrm>
          <a:prstGeom prst="rect">
            <a:avLst/>
          </a:prstGeom>
          <a:noFill/>
        </p:spPr>
      </p:pic>
      <p:pic>
        <p:nvPicPr>
          <p:cNvPr id="2052" name="Picture 4" descr="C:\cygwin\home\seiya\tex\soturon-ppt\sudoku2.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643050"/>
            <a:ext cx="3643338" cy="3643338"/>
          </a:xfrm>
          <a:prstGeom prst="rect">
            <a:avLst/>
          </a:prstGeom>
          <a:noFill/>
        </p:spPr>
      </p:pic>
      <p:pic>
        <p:nvPicPr>
          <p:cNvPr id="2053" name="Picture 5" descr="C:\cygwin\home\seiya\tex\soturon-ppt\sudoku2.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643050"/>
            <a:ext cx="3643338" cy="3643338"/>
          </a:xfrm>
          <a:prstGeom prst="rect">
            <a:avLst/>
          </a:prstGeom>
          <a:noFill/>
        </p:spPr>
      </p:pic>
      <p:pic>
        <p:nvPicPr>
          <p:cNvPr id="2054" name="Picture 6" descr="C:\cygwin\home\seiya\tex\soturon-ppt\sudoku2.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643050"/>
            <a:ext cx="3643338" cy="3671364"/>
          </a:xfrm>
          <a:prstGeom prst="rect">
            <a:avLst/>
          </a:prstGeom>
          <a:noFill/>
        </p:spPr>
      </p:pic>
      <p:pic>
        <p:nvPicPr>
          <p:cNvPr id="2055" name="Picture 7" descr="C:\cygwin\home\seiya\tex\soturon-ppt\sudoku2.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1643050"/>
            <a:ext cx="3643338" cy="3671363"/>
          </a:xfrm>
          <a:prstGeom prst="rect">
            <a:avLst/>
          </a:prstGeom>
          <a:noFill/>
        </p:spPr>
      </p:pic>
      <p:pic>
        <p:nvPicPr>
          <p:cNvPr id="2056" name="Picture 8" descr="C:\cygwin\home\seiya\tex\soturon-ppt\sudoku2.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1643049"/>
            <a:ext cx="3643338" cy="3671363"/>
          </a:xfrm>
          <a:prstGeom prst="rect">
            <a:avLst/>
          </a:prstGeom>
          <a:noFill/>
        </p:spPr>
      </p:pic>
      <p:pic>
        <p:nvPicPr>
          <p:cNvPr id="2057" name="Picture 9" descr="C:\cygwin\home\seiya\tex\soturon-ppt\sudoku2.7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929190" y="1643050"/>
            <a:ext cx="3671363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kumimoji="1" lang="ja-JP" altLang="en-US" dirty="0" smtClean="0"/>
              <a:t>ペンシルパズルの一種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有名なペンシルパズルの一つ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専門に取り扱う雑誌等も多い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ClrTx/>
            </a:pPr>
            <a:r>
              <a:rPr lang="ja-JP" altLang="en-US" dirty="0" smtClean="0"/>
              <a:t>数独のルールは</a:t>
            </a:r>
            <a:endParaRPr lang="en-US" altLang="ja-JP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dirty="0" smtClean="0"/>
              <a:t>空いているマスに１から９の</a:t>
            </a:r>
            <a:endParaRPr lang="en-US" altLang="ja-JP" dirty="0" smtClean="0"/>
          </a:p>
          <a:p>
            <a:pPr lvl="1">
              <a:buClr>
                <a:schemeClr val="tx1"/>
              </a:buCl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数字を一つずつ入れる</a:t>
            </a:r>
            <a:endParaRPr lang="en-US" altLang="ja-JP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dirty="0" smtClean="0"/>
              <a:t>同じ行、同じ列、同じ３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３の</a:t>
            </a:r>
            <a:endParaRPr lang="en-US" altLang="ja-JP" dirty="0" smtClean="0"/>
          </a:p>
          <a:p>
            <a:pPr lvl="1">
              <a:buClr>
                <a:schemeClr val="tx1"/>
              </a:buCl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太枠内には１から９の数字が</a:t>
            </a:r>
            <a:endParaRPr lang="en-US" altLang="ja-JP" dirty="0" smtClean="0"/>
          </a:p>
          <a:p>
            <a:pPr lvl="1">
              <a:buClr>
                <a:schemeClr val="tx1"/>
              </a:buCl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それぞれ一つずつ入る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数独とは</a:t>
            </a:r>
            <a:endParaRPr kumimoji="1" lang="ja-JP" altLang="en-US" dirty="0"/>
          </a:p>
        </p:txBody>
      </p:sp>
      <p:pic>
        <p:nvPicPr>
          <p:cNvPr id="1026" name="Picture 2" descr="C:\cygwin\home\seiya\tex\soturon-ppt\sudoku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504" y="1643050"/>
            <a:ext cx="3429024" cy="3429024"/>
          </a:xfrm>
          <a:prstGeom prst="rect">
            <a:avLst/>
          </a:prstGeom>
          <a:noFill/>
        </p:spPr>
      </p:pic>
      <p:pic>
        <p:nvPicPr>
          <p:cNvPr id="4" name="Picture 2" descr="C:\cygwin\home\seiya\tex\soturon-ppt\sudoku1.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3504" y="1643050"/>
            <a:ext cx="3429023" cy="3429023"/>
          </a:xfrm>
          <a:prstGeom prst="rect">
            <a:avLst/>
          </a:prstGeom>
          <a:noFill/>
        </p:spPr>
      </p:pic>
      <p:pic>
        <p:nvPicPr>
          <p:cNvPr id="5" name="Picture 3" descr="C:\cygwin\home\seiya\tex\soturon-ppt\sudoku1.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3504" y="1643050"/>
            <a:ext cx="3429024" cy="3429024"/>
          </a:xfrm>
          <a:prstGeom prst="rect">
            <a:avLst/>
          </a:prstGeom>
          <a:noFill/>
        </p:spPr>
      </p:pic>
      <p:pic>
        <p:nvPicPr>
          <p:cNvPr id="1028" name="Picture 4" descr="C:\cygwin\home\seiya\tex\soturon-ppt\sudoku1.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43504" y="1643050"/>
            <a:ext cx="3429056" cy="3429056"/>
          </a:xfrm>
          <a:prstGeom prst="rect">
            <a:avLst/>
          </a:prstGeom>
          <a:noFill/>
        </p:spPr>
      </p:pic>
      <p:pic>
        <p:nvPicPr>
          <p:cNvPr id="1027" name="Picture 3" descr="C:\cygwin\home\seiya\tex\soturon-ppt\sudoku2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143504" y="1643050"/>
            <a:ext cx="3429023" cy="3429023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6000760" y="535782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解盤面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0512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kumimoji="1" lang="ja-JP" altLang="en-US" dirty="0" smtClean="0"/>
              <a:t>数独のＮＰ完全性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部分ラテン方陣完成問題からの還元</a:t>
            </a:r>
            <a:r>
              <a:rPr lang="en-US" altLang="ja-JP" dirty="0" smtClean="0"/>
              <a:t>[</a:t>
            </a:r>
            <a:r>
              <a:rPr lang="ja-JP" altLang="en-US" dirty="0" smtClean="0"/>
              <a:t>八登，２００３</a:t>
            </a:r>
            <a:r>
              <a:rPr lang="en-US" altLang="ja-JP" dirty="0" smtClean="0"/>
              <a:t>]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一般的なｎ</a:t>
            </a:r>
            <a:r>
              <a:rPr lang="en-US" altLang="ja-JP" dirty="0" smtClean="0"/>
              <a:t>²×</a:t>
            </a:r>
            <a:r>
              <a:rPr lang="ja-JP" altLang="en-US" dirty="0" smtClean="0"/>
              <a:t>ｎ</a:t>
            </a:r>
            <a:r>
              <a:rPr lang="en-US" altLang="ja-JP" dirty="0" smtClean="0"/>
              <a:t>²</a:t>
            </a:r>
            <a:r>
              <a:rPr lang="ja-JP" altLang="en-US" dirty="0" smtClean="0"/>
              <a:t>の数独を解くのは難しい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９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９の数独は，比較的簡単に解ける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ClrTx/>
            </a:pPr>
            <a:r>
              <a:rPr kumimoji="1" lang="ja-JP" altLang="en-US" dirty="0" smtClean="0"/>
              <a:t>列挙問題としての数独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９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９数独の解盤面を列挙するのは大変か？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何通りあるかは分かっている</a:t>
            </a:r>
            <a:r>
              <a:rPr lang="en-US" altLang="ja-JP" dirty="0" smtClean="0"/>
              <a:t>[F.Jarvis, </a:t>
            </a:r>
            <a:r>
              <a:rPr lang="ja-JP" altLang="en-US" dirty="0" smtClean="0"/>
              <a:t>２００５</a:t>
            </a:r>
            <a:r>
              <a:rPr lang="en-US" altLang="ja-JP" dirty="0" smtClean="0"/>
              <a:t>]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数独についての既存研究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85852" y="562042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6,670,903,752,021,072,936,960</a:t>
            </a:r>
            <a:r>
              <a:rPr lang="ja-JP" altLang="en-US" sz="2800" b="1" dirty="0" smtClean="0"/>
              <a:t> </a:t>
            </a:r>
            <a:r>
              <a:rPr lang="ja-JP" altLang="en-US" sz="2000" b="1" dirty="0" smtClean="0"/>
              <a:t>通り</a:t>
            </a:r>
            <a:endParaRPr kumimoji="1" lang="ja-JP" altLang="en-US" sz="2000" b="1" dirty="0"/>
          </a:p>
        </p:txBody>
      </p:sp>
      <p:sp>
        <p:nvSpPr>
          <p:cNvPr id="5" name="ストライプ矢印 4"/>
          <p:cNvSpPr/>
          <p:nvPr/>
        </p:nvSpPr>
        <p:spPr>
          <a:xfrm rot="5400000">
            <a:off x="3428992" y="3286124"/>
            <a:ext cx="785818" cy="785818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00562" y="350043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列挙問題は難しいのだろうか？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857224" y="1500174"/>
            <a:ext cx="7543824" cy="114300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ja-JP" altLang="en-US" dirty="0" smtClean="0"/>
              <a:t>存在しうる解盤面の総数</a:t>
            </a:r>
            <a:r>
              <a:rPr lang="en-US" altLang="ja-JP" dirty="0" smtClean="0"/>
              <a:t>=</a:t>
            </a:r>
            <a:r>
              <a:rPr kumimoji="1" lang="en-US" altLang="ja-JP" dirty="0" smtClean="0"/>
              <a:t>N₀</a:t>
            </a:r>
            <a:r>
              <a:rPr kumimoji="1" lang="ja-JP" altLang="en-US" dirty="0" smtClean="0"/>
              <a:t>としたとき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１から</a:t>
            </a:r>
            <a:r>
              <a:rPr lang="en-US" altLang="ja-JP" dirty="0" smtClean="0"/>
              <a:t>N₀</a:t>
            </a:r>
            <a:r>
              <a:rPr lang="ja-JP" altLang="en-US" dirty="0" smtClean="0"/>
              <a:t>の番号を全ての解盤面に付ける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列挙問題の応用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pic>
        <p:nvPicPr>
          <p:cNvPr id="1027" name="Picture 3" descr="C:\cygwin\home\seiya\tex\soturon-ppt\sudok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82790"/>
            <a:ext cx="2214578" cy="2214578"/>
          </a:xfrm>
          <a:prstGeom prst="rect">
            <a:avLst/>
          </a:prstGeom>
          <a:noFill/>
        </p:spPr>
      </p:pic>
      <p:sp>
        <p:nvSpPr>
          <p:cNvPr id="6" name="右矢印 5"/>
          <p:cNvSpPr/>
          <p:nvPr/>
        </p:nvSpPr>
        <p:spPr>
          <a:xfrm>
            <a:off x="3857620" y="4340046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628" y="4197170"/>
            <a:ext cx="392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 smtClean="0"/>
              <a:t>2749314113120941095090</a:t>
            </a:r>
            <a:r>
              <a:rPr lang="ja-JP" altLang="en-US" sz="2000" b="1" dirty="0" smtClean="0"/>
              <a:t>番目の解盤面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00232" y="57150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盤面Ｓ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43306" y="49291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数独⇒番号　関数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7224" y="2857496"/>
            <a:ext cx="50720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300" dirty="0" smtClean="0"/>
              <a:t> </a:t>
            </a:r>
            <a:r>
              <a:rPr lang="ja-JP" altLang="en-US" sz="2300" dirty="0" smtClean="0"/>
              <a:t>解に対する番号付け</a:t>
            </a:r>
            <a:endParaRPr kumimoji="1" lang="ja-JP" alt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857224" y="1500174"/>
            <a:ext cx="7543824" cy="114300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ja-JP" altLang="en-US" dirty="0" smtClean="0"/>
              <a:t>存在しうる解盤面の総数</a:t>
            </a:r>
            <a:r>
              <a:rPr lang="en-US" altLang="ja-JP" dirty="0" smtClean="0"/>
              <a:t>=</a:t>
            </a:r>
            <a:r>
              <a:rPr kumimoji="1" lang="en-US" altLang="ja-JP" dirty="0" smtClean="0"/>
              <a:t>N₀</a:t>
            </a:r>
            <a:r>
              <a:rPr kumimoji="1" lang="ja-JP" altLang="en-US" dirty="0" smtClean="0"/>
              <a:t>としたとき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１から</a:t>
            </a:r>
            <a:r>
              <a:rPr lang="en-US" altLang="ja-JP" dirty="0" smtClean="0"/>
              <a:t>N₀</a:t>
            </a:r>
            <a:r>
              <a:rPr lang="ja-JP" altLang="en-US" dirty="0" smtClean="0"/>
              <a:t>の番号を全ての解盤面に付ける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列挙問題の応用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pic>
        <p:nvPicPr>
          <p:cNvPr id="1027" name="Picture 3" descr="C:\cygwin\home\seiya\tex\soturon-ppt\sudok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82790"/>
            <a:ext cx="2214578" cy="2214578"/>
          </a:xfrm>
          <a:prstGeom prst="rect">
            <a:avLst/>
          </a:prstGeom>
          <a:noFill/>
        </p:spPr>
      </p:pic>
      <p:sp>
        <p:nvSpPr>
          <p:cNvPr id="6" name="右矢印 5"/>
          <p:cNvSpPr/>
          <p:nvPr/>
        </p:nvSpPr>
        <p:spPr>
          <a:xfrm rot="10800000">
            <a:off x="3857620" y="4340046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628" y="4197170"/>
            <a:ext cx="392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 smtClean="0"/>
              <a:t>2749314113120941095090</a:t>
            </a:r>
            <a:r>
              <a:rPr lang="ja-JP" altLang="en-US" sz="2000" b="1" dirty="0" smtClean="0"/>
              <a:t>番目の解盤面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00232" y="57150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盤面Ｓ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7224" y="2857496"/>
            <a:ext cx="50720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300" dirty="0" smtClean="0"/>
              <a:t> 番号からの解生成</a:t>
            </a:r>
            <a:endParaRPr kumimoji="1" lang="ja-JP" altLang="en-US" sz="23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43306" y="49291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番号</a:t>
            </a:r>
            <a:r>
              <a:rPr kumimoji="1" lang="ja-JP" altLang="en-US" dirty="0" smtClean="0"/>
              <a:t>⇒数独　関数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87623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kumimoji="1" lang="ja-JP" altLang="en-US" dirty="0" smtClean="0"/>
              <a:t>解を順番に列挙していくことで可能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バックトラック法などで列挙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必要なデータ容量は極めて小さい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生成</a:t>
            </a:r>
            <a:r>
              <a:rPr lang="en-US" altLang="ja-JP" dirty="0" smtClean="0"/>
              <a:t>(</a:t>
            </a:r>
            <a:r>
              <a:rPr lang="ja-JP" altLang="en-US" dirty="0" smtClean="0"/>
              <a:t>探索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に時間がかかりすぎる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単純な実現方法</a:t>
            </a:r>
            <a:r>
              <a:rPr lang="en-US" altLang="ja-JP" dirty="0" smtClean="0"/>
              <a:t>(</a:t>
            </a:r>
            <a:r>
              <a:rPr lang="ja-JP" altLang="en-US" dirty="0" smtClean="0"/>
              <a:t>１</a:t>
            </a:r>
            <a:r>
              <a:rPr lang="en-US" altLang="ja-JP" dirty="0" smtClean="0"/>
              <a:t>)―</a:t>
            </a:r>
            <a:r>
              <a:rPr lang="ja-JP" altLang="en-US" dirty="0" smtClean="0"/>
              <a:t>探索型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28728" y="3643313"/>
            <a:ext cx="6072230" cy="14287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285852" y="3571875"/>
            <a:ext cx="285752" cy="2857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 rot="10800000">
            <a:off x="642910" y="4143379"/>
            <a:ext cx="1143008" cy="92869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034" y="428625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１番目の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解盤面</a:t>
            </a:r>
            <a:endParaRPr kumimoji="1" lang="en-US" altLang="ja-JP" b="1" dirty="0" smtClean="0"/>
          </a:p>
        </p:txBody>
      </p:sp>
      <p:sp>
        <p:nvSpPr>
          <p:cNvPr id="12" name="角丸四角形吹き出し 11"/>
          <p:cNvSpPr/>
          <p:nvPr/>
        </p:nvSpPr>
        <p:spPr>
          <a:xfrm rot="10800000">
            <a:off x="6715140" y="4143379"/>
            <a:ext cx="1143008" cy="92869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72264" y="428625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N₀</a:t>
            </a:r>
            <a:r>
              <a:rPr lang="ja-JP" altLang="en-US" b="1" dirty="0" smtClean="0"/>
              <a:t>番目の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解盤面</a:t>
            </a:r>
            <a:endParaRPr kumimoji="1" lang="en-US" altLang="ja-JP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3108" y="5643578"/>
            <a:ext cx="61436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 smtClean="0"/>
              <a:t>5000</a:t>
            </a:r>
            <a:r>
              <a:rPr kumimoji="1" lang="ja-JP" altLang="en-US" sz="2300" dirty="0" smtClean="0"/>
              <a:t>万年くらいかかりそう</a:t>
            </a:r>
            <a:r>
              <a:rPr kumimoji="1" lang="en-US" altLang="ja-JP" sz="2300" dirty="0" smtClean="0"/>
              <a:t>(</a:t>
            </a:r>
            <a:r>
              <a:rPr lang="ja-JP" altLang="en-US" sz="2300" dirty="0" smtClean="0"/>
              <a:t>最悪時</a:t>
            </a:r>
            <a:r>
              <a:rPr kumimoji="1" lang="en-US" altLang="ja-JP" sz="2300" dirty="0" smtClean="0"/>
              <a:t>)</a:t>
            </a:r>
            <a:endParaRPr kumimoji="1" lang="ja-JP" altLang="en-US" sz="2300" dirty="0"/>
          </a:p>
        </p:txBody>
      </p:sp>
      <p:sp>
        <p:nvSpPr>
          <p:cNvPr id="15" name="角丸四角形吹き出し 14"/>
          <p:cNvSpPr/>
          <p:nvPr/>
        </p:nvSpPr>
        <p:spPr>
          <a:xfrm rot="10800000">
            <a:off x="4929190" y="4143379"/>
            <a:ext cx="1143008" cy="92869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57752" y="428625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K</a:t>
            </a:r>
            <a:r>
              <a:rPr lang="ja-JP" altLang="en-US" b="1" dirty="0" smtClean="0"/>
              <a:t>番目の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解盤面</a:t>
            </a:r>
            <a:endParaRPr kumimoji="1" lang="en-US" altLang="ja-JP" b="1" dirty="0" smtClean="0"/>
          </a:p>
        </p:txBody>
      </p:sp>
      <p:cxnSp>
        <p:nvCxnSpPr>
          <p:cNvPr id="18" name="直線矢印コネクタ 17"/>
          <p:cNvCxnSpPr/>
          <p:nvPr/>
        </p:nvCxnSpPr>
        <p:spPr>
          <a:xfrm rot="10800000" flipV="1">
            <a:off x="5786446" y="3000372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429388" y="27146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見つけたっ！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1258E-6 L 0.46979 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9"/>
            <a:ext cx="8115328" cy="144760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kumimoji="1" lang="ja-JP" altLang="en-US" dirty="0" smtClean="0"/>
              <a:t>解を</a:t>
            </a:r>
            <a:r>
              <a:rPr lang="ja-JP" altLang="en-US" dirty="0" smtClean="0"/>
              <a:t>予め全て保存しておくことで可能</a:t>
            </a:r>
            <a:endParaRPr kumimoji="1"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予め全ての数独を列挙しておく</a:t>
            </a:r>
            <a:endParaRPr lang="en-US" altLang="ja-JP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ja-JP" altLang="en-US" dirty="0" smtClean="0"/>
              <a:t>必要なデータ容量は巨大</a:t>
            </a:r>
            <a:r>
              <a:rPr lang="en-US" altLang="ja-JP" dirty="0" smtClean="0"/>
              <a:t>(</a:t>
            </a:r>
            <a:r>
              <a:rPr lang="ja-JP" altLang="en-US" dirty="0" smtClean="0"/>
              <a:t>高速な検索が可能</a:t>
            </a:r>
            <a:r>
              <a:rPr lang="en-US" altLang="ja-JP" dirty="0" smtClean="0"/>
              <a:t>)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単純な実現方法</a:t>
            </a:r>
            <a:r>
              <a:rPr lang="en-US" altLang="ja-JP" dirty="0" smtClean="0"/>
              <a:t>(</a:t>
            </a:r>
            <a:r>
              <a:rPr lang="ja-JP" altLang="en-US" dirty="0" smtClean="0"/>
              <a:t>２</a:t>
            </a:r>
            <a:r>
              <a:rPr lang="en-US" altLang="ja-JP" dirty="0" smtClean="0"/>
              <a:t>)―</a:t>
            </a:r>
            <a:r>
              <a:rPr lang="ja-JP" altLang="en-US" dirty="0" smtClean="0"/>
              <a:t>参照型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28728" y="4071942"/>
            <a:ext cx="6072230" cy="14287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214810" y="2857496"/>
            <a:ext cx="285752" cy="2857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3" descr="C:\cygwin\home\seiya\tex\soturon-ppt\sudok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786322"/>
            <a:ext cx="928694" cy="928694"/>
          </a:xfrm>
          <a:prstGeom prst="rect">
            <a:avLst/>
          </a:prstGeom>
          <a:noFill/>
        </p:spPr>
      </p:pic>
      <p:pic>
        <p:nvPicPr>
          <p:cNvPr id="18" name="Picture 3" descr="C:\cygwin\home\seiya\tex\soturon-ppt\sudok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786322"/>
            <a:ext cx="928694" cy="928694"/>
          </a:xfrm>
          <a:prstGeom prst="rect">
            <a:avLst/>
          </a:prstGeom>
          <a:noFill/>
        </p:spPr>
      </p:pic>
      <p:pic>
        <p:nvPicPr>
          <p:cNvPr id="19" name="Picture 3" descr="C:\cygwin\home\seiya\tex\soturon-ppt\sudok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786322"/>
            <a:ext cx="928694" cy="928694"/>
          </a:xfrm>
          <a:prstGeom prst="rect">
            <a:avLst/>
          </a:prstGeom>
          <a:noFill/>
        </p:spPr>
      </p:pic>
      <p:pic>
        <p:nvPicPr>
          <p:cNvPr id="20" name="Picture 3" descr="C:\cygwin\home\seiya\tex\soturon-ppt\sudok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86322"/>
            <a:ext cx="928694" cy="928694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857224" y="571501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１番目</a:t>
            </a:r>
            <a:endParaRPr kumimoji="1" lang="ja-JP" altLang="en-US" sz="16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71670" y="571501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２</a:t>
            </a:r>
            <a:r>
              <a:rPr kumimoji="1" lang="ja-JP" altLang="en-US" sz="1600" b="1" dirty="0" smtClean="0"/>
              <a:t>番目</a:t>
            </a:r>
            <a:endParaRPr kumimoji="1" lang="ja-JP" altLang="en-US" sz="16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57752" y="571501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Ｋ</a:t>
            </a:r>
            <a:r>
              <a:rPr kumimoji="1" lang="ja-JP" altLang="en-US" sz="1600" b="1" dirty="0" smtClean="0"/>
              <a:t>番目</a:t>
            </a:r>
            <a:endParaRPr kumimoji="1" lang="ja-JP" altLang="en-US" sz="16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86644" y="571501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Ｎ₀</a:t>
            </a:r>
            <a:r>
              <a:rPr kumimoji="1" lang="ja-JP" altLang="en-US" sz="1600" b="1" dirty="0" smtClean="0"/>
              <a:t>番目</a:t>
            </a:r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6116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・・・・・・・・・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2932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・・・・・・・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rot="5400000" flipH="1" flipV="1">
            <a:off x="1107257" y="439341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>
            <a:off x="1571604" y="4286256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5400000" flipH="1" flipV="1">
            <a:off x="5001422" y="44997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16200000" flipV="1">
            <a:off x="7394595" y="4394207"/>
            <a:ext cx="428628" cy="21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429256" y="6143645"/>
            <a:ext cx="29289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b="1" dirty="0" smtClean="0"/>
              <a:t>１０</a:t>
            </a:r>
            <a:r>
              <a:rPr kumimoji="1" lang="en-US" altLang="ja-JP" sz="2300" b="1" dirty="0" smtClean="0"/>
              <a:t>²³ </a:t>
            </a:r>
            <a:r>
              <a:rPr kumimoji="1" lang="en-US" altLang="ja-JP" sz="2300" dirty="0" smtClean="0"/>
              <a:t>Byte</a:t>
            </a:r>
            <a:r>
              <a:rPr kumimoji="1" lang="ja-JP" altLang="en-US" sz="2300" dirty="0" smtClean="0"/>
              <a:t>以上必要</a:t>
            </a:r>
            <a:endParaRPr kumimoji="1" lang="ja-JP" altLang="en-U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0.09427 0.167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ja-JP" altLang="en-US" dirty="0" smtClean="0"/>
              <a:t>全部探索しなくても良い</a:t>
            </a:r>
            <a:endParaRPr lang="en-US" altLang="ja-JP" dirty="0" smtClean="0"/>
          </a:p>
          <a:p>
            <a:pPr lvl="1">
              <a:buClrTx/>
            </a:pPr>
            <a:r>
              <a:rPr lang="ja-JP" altLang="en-US" dirty="0" smtClean="0"/>
              <a:t>探索開始点をずらす</a:t>
            </a:r>
            <a:endParaRPr lang="en-US" altLang="ja-JP" dirty="0" smtClean="0"/>
          </a:p>
          <a:p>
            <a:pPr lvl="1">
              <a:buClrTx/>
            </a:pPr>
            <a:r>
              <a:rPr lang="ja-JP" altLang="en-US" dirty="0" smtClean="0"/>
              <a:t>探索開始点より前については，数がわかっている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探索型の改良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28728" y="3702610"/>
            <a:ext cx="6072230" cy="14287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285852" y="3631172"/>
            <a:ext cx="285752" cy="2857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中かっこ 16"/>
          <p:cNvSpPr/>
          <p:nvPr/>
        </p:nvSpPr>
        <p:spPr>
          <a:xfrm rot="5400000">
            <a:off x="2750331" y="2881073"/>
            <a:ext cx="285752" cy="278608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rot="10800000" flipV="1">
            <a:off x="4357686" y="320254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857752" y="29167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探索開始点</a:t>
            </a:r>
            <a:endParaRPr kumimoji="1" lang="ja-JP" altLang="en-US" b="1" dirty="0"/>
          </a:p>
        </p:txBody>
      </p:sp>
      <p:sp>
        <p:nvSpPr>
          <p:cNvPr id="23" name="右中かっこ 22"/>
          <p:cNvSpPr/>
          <p:nvPr/>
        </p:nvSpPr>
        <p:spPr>
          <a:xfrm rot="5400000">
            <a:off x="4357686" y="4059800"/>
            <a:ext cx="285752" cy="42862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9058" y="50599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探索して調べる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71670" y="50599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予め</a:t>
            </a:r>
            <a:r>
              <a:rPr kumimoji="1" lang="ja-JP" altLang="en-US" dirty="0" smtClean="0"/>
              <a:t>知っている</a:t>
            </a:r>
            <a:endParaRPr kumimoji="1" lang="en-US" altLang="ja-JP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00298" y="441699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Ｍ</a:t>
            </a:r>
            <a:r>
              <a:rPr kumimoji="1" lang="ja-JP" altLang="en-US" sz="2300" b="1" dirty="0" smtClean="0"/>
              <a:t>コ</a:t>
            </a:r>
            <a:endParaRPr kumimoji="1" lang="ja-JP" altLang="en-US" sz="23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43372" y="441699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Ｋ</a:t>
            </a:r>
            <a:r>
              <a:rPr kumimoji="1" lang="ja-JP" altLang="en-US" sz="2300" b="1" dirty="0" smtClean="0"/>
              <a:t>コ</a:t>
            </a:r>
            <a:endParaRPr kumimoji="1" lang="ja-JP" altLang="en-US" sz="23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15008" y="442913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Ｍ＋Ｋ</a:t>
            </a:r>
            <a:r>
              <a:rPr lang="ja-JP" altLang="en-US" sz="2800" dirty="0" smtClean="0"/>
              <a:t>が出力</a:t>
            </a:r>
            <a:endParaRPr kumimoji="1" lang="ja-JP" altLang="en-US" sz="2800" dirty="0"/>
          </a:p>
        </p:txBody>
      </p:sp>
      <p:sp>
        <p:nvSpPr>
          <p:cNvPr id="15" name="曲折矢印 14"/>
          <p:cNvSpPr/>
          <p:nvPr/>
        </p:nvSpPr>
        <p:spPr>
          <a:xfrm rot="10800000" flipH="1">
            <a:off x="2857488" y="5572140"/>
            <a:ext cx="2714644" cy="500066"/>
          </a:xfrm>
          <a:prstGeom prst="bentArrow">
            <a:avLst>
              <a:gd name="adj1" fmla="val 25000"/>
              <a:gd name="adj2" fmla="val 24098"/>
              <a:gd name="adj3" fmla="val 25000"/>
              <a:gd name="adj4" fmla="val 4375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57554" y="61436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どうやって？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29322" y="550070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同型変換</a:t>
            </a:r>
            <a:r>
              <a:rPr lang="en-US" altLang="ja-JP" sz="2000" dirty="0" smtClean="0"/>
              <a:t>(Ⅰ)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29322" y="600076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探索数</a:t>
            </a:r>
            <a:r>
              <a:rPr lang="ja-JP" altLang="en-US" sz="2000" dirty="0" smtClean="0"/>
              <a:t>の保存</a:t>
            </a:r>
            <a:endParaRPr kumimoji="1" lang="ja-JP" altLang="en-US" sz="2000" dirty="0"/>
          </a:p>
        </p:txBody>
      </p:sp>
      <p:sp>
        <p:nvSpPr>
          <p:cNvPr id="22" name="左中かっこ 21"/>
          <p:cNvSpPr/>
          <p:nvPr/>
        </p:nvSpPr>
        <p:spPr>
          <a:xfrm>
            <a:off x="5715008" y="5500702"/>
            <a:ext cx="285752" cy="85725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578 C 0.05087 -0.07308 0.10191 -0.13991 0.15399 -0.13922 C 0.20608 -0.13829 0.2592 -0.06938 0.31233 -0.00023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33 -0.00023 L 0.35955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21" grpId="0"/>
      <p:bldP spid="23" grpId="0" animBg="1"/>
      <p:bldP spid="24" grpId="0"/>
      <p:bldP spid="25" grpId="0"/>
      <p:bldP spid="26" grpId="0"/>
      <p:bldP spid="28" grpId="0"/>
      <p:bldP spid="29" grpId="1"/>
      <p:bldP spid="15" grpId="0" animBg="1"/>
      <p:bldP spid="16" grpId="0"/>
      <p:bldP spid="18" grpId="0"/>
      <p:bldP spid="20" grpId="0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2792</TotalTime>
  <Words>1288</Words>
  <Application>Microsoft Office PowerPoint</Application>
  <PresentationFormat>画面に合わせる (4:3)</PresentationFormat>
  <Paragraphs>240</Paragraphs>
  <Slides>22</Slides>
  <Notes>1</Notes>
  <HiddenSlides>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ビジネス</vt:lpstr>
      <vt:lpstr>数独の解生成と 解に対する番号付け</vt:lpstr>
      <vt:lpstr>発表の流れ</vt:lpstr>
      <vt:lpstr>数独とは</vt:lpstr>
      <vt:lpstr>数独についての既存研究</vt:lpstr>
      <vt:lpstr>列挙問題の応用(1)</vt:lpstr>
      <vt:lpstr>列挙問題の応用(2)</vt:lpstr>
      <vt:lpstr>単純な実現方法(１)―探索型</vt:lpstr>
      <vt:lpstr>単純な実現方法(２)―参照型</vt:lpstr>
      <vt:lpstr>探索型の改良</vt:lpstr>
      <vt:lpstr>同型変換(Ⅰ) [Jarvis,2006]</vt:lpstr>
      <vt:lpstr>パターン数の保存</vt:lpstr>
      <vt:lpstr>探索型の改良―結果</vt:lpstr>
      <vt:lpstr>探索型の改良―結果</vt:lpstr>
      <vt:lpstr>参照型―実現方法</vt:lpstr>
      <vt:lpstr>参照型―実現方法</vt:lpstr>
      <vt:lpstr>データ量の問題</vt:lpstr>
      <vt:lpstr>同型変換(Ⅱ) [Jarvis,2006]</vt:lpstr>
      <vt:lpstr>同型変換(Ⅱ)―具体例</vt:lpstr>
      <vt:lpstr>実践(２)</vt:lpstr>
      <vt:lpstr>結果</vt:lpstr>
      <vt:lpstr>結果と課題</vt:lpstr>
      <vt:lpstr>探索範囲を絞る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数独の解生成と 解に対する番号付け</dc:title>
  <dc:creator> </dc:creator>
  <cp:lastModifiedBy> </cp:lastModifiedBy>
  <cp:revision>198</cp:revision>
  <dcterms:created xsi:type="dcterms:W3CDTF">2007-02-04T23:53:53Z</dcterms:created>
  <dcterms:modified xsi:type="dcterms:W3CDTF">2007-02-15T09:33:22Z</dcterms:modified>
</cp:coreProperties>
</file>